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59" r:id="rId6"/>
    <p:sldId id="273" r:id="rId7"/>
    <p:sldId id="260" r:id="rId8"/>
    <p:sldId id="261" r:id="rId9"/>
    <p:sldId id="272" r:id="rId10"/>
    <p:sldId id="271" r:id="rId11"/>
    <p:sldId id="263" r:id="rId12"/>
    <p:sldId id="262" r:id="rId13"/>
    <p:sldId id="264" r:id="rId14"/>
    <p:sldId id="267" r:id="rId15"/>
    <p:sldId id="265" r:id="rId16"/>
    <p:sldId id="274" r:id="rId17"/>
    <p:sldId id="266" r:id="rId18"/>
    <p:sldId id="269" r:id="rId19"/>
    <p:sldId id="26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 showGuides="1">
      <p:cViewPr varScale="1">
        <p:scale>
          <a:sx n="123" d="100"/>
          <a:sy n="123" d="100"/>
        </p:scale>
        <p:origin x="120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32A8-B6B7-49A1-A192-954E0C9C50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658A5F-FA12-4A0C-A50F-B0DA76B989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C94BCC-7063-4E86-9548-4B3F4B76E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45BE8-9FC6-44C2-8067-CD15C55F7B60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94D3B6-C7C3-4492-B9FC-A67BE05DB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BC8B4-E3AF-433B-A26B-47FB79F80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FC22-21A5-4D4D-A58C-FAE8F238F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254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31F32-D0EA-4864-9596-1E275BFE6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6C4C9B-A93F-4B59-9568-06E0666C91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73CDE6-32DE-459F-8C51-2C2BBCCF4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45BE8-9FC6-44C2-8067-CD15C55F7B60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64502-2DE3-4E25-B2CE-BA41F38BD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3F3746-9F01-40C2-AA55-B6C48276A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FC22-21A5-4D4D-A58C-FAE8F238F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001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C07DF2-679E-4290-AD65-AE3A089A2B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0FB58F-8BF8-4D0C-A853-2748B6CAF5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09B504-381A-473E-99B6-6CE0827A1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45BE8-9FC6-44C2-8067-CD15C55F7B60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AE7E03-4941-4CA8-AD6F-E96C8563D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777330-5B07-46FD-80A9-45D080EFC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FC22-21A5-4D4D-A58C-FAE8F238F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72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29625-54FE-4E38-A2CE-B4860660A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F7CE5-A149-4A88-A1B8-4ABD2B850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CC7BE-A0D1-4B68-85BC-6C5F4E753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45BE8-9FC6-44C2-8067-CD15C55F7B60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144F8B-75BE-404B-BAC6-75FE1FFF6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057B13-A861-479D-90D3-4D2102065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FC22-21A5-4D4D-A58C-FAE8F238F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216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5CB82-BAEB-4A2D-8187-18DD301D8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DC807-982D-41B4-9215-9BEADFE92C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870B17-7DF0-463D-9FEE-094C374D8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45BE8-9FC6-44C2-8067-CD15C55F7B60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1CE753-E1BC-4332-B36C-3017D4E28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A8FC8-334D-432D-801C-504E3B425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FC22-21A5-4D4D-A58C-FAE8F238F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255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65118-A1C7-42A0-BE56-4C0CB4C06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C3DDA-812C-4A8C-8978-072709F235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06775E-13FF-4E74-AA91-62BFC83768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785CBA-2D0C-4FC0-AFEF-0AD71C2A0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45BE8-9FC6-44C2-8067-CD15C55F7B60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C180BA-7AAC-401F-8133-2919B85DD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983748-38C0-42AA-B1A4-6E82B6C73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FC22-21A5-4D4D-A58C-FAE8F238F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748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0E1AC-9AD4-4666-A788-D199BB373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B98E98-7803-4AC2-8C62-2A4E59A52D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3CD44F-097B-4F50-AF33-33F1D156AA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E0B573-BB5A-47E1-B479-7EB40F9093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9FD788-4AD6-47D1-8C12-1959594307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D88546-3B82-491F-91B7-22E618E44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45BE8-9FC6-44C2-8067-CD15C55F7B60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A7ABB5-01B1-45C2-AE67-69C858846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F6697B-D917-4CAB-BE0C-CE3E5B074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FC22-21A5-4D4D-A58C-FAE8F238F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842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5E53E-D26A-47AD-95B5-9A3E00631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E35893-3938-4C23-883C-8044AE129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45BE8-9FC6-44C2-8067-CD15C55F7B60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471166-6AF9-45E3-BCE5-B219D5164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A66FE1-ADA9-4785-974F-8BF89B44F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FC22-21A5-4D4D-A58C-FAE8F238F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465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055A54-44F8-466D-A71E-C756539A1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45BE8-9FC6-44C2-8067-CD15C55F7B60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FA357C-DBF4-4D19-A2AD-D92BF321D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5E2E50-7FDF-4F3B-8DCA-86E3583C2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FC22-21A5-4D4D-A58C-FAE8F238F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45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8B444-CAAB-439F-8D0E-9E52F906E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AB5420-6360-46E7-8A20-EF0AA2A85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D94E89-A301-40C6-8DF8-837E07086C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99870B-94E9-43B8-9D97-76506C6D1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45BE8-9FC6-44C2-8067-CD15C55F7B60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2BC34-E4F7-4017-AD64-CCFEDDFAF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D05540-1680-4BD5-A9A8-B54634974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FC22-21A5-4D4D-A58C-FAE8F238F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898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C9225-BC5A-4F70-A611-47679ED00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52E44E-CB5F-4AAD-B4AD-85D8CFC1AB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5BCECF-C8ED-4D41-8241-E1A4434BC2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C33566-9CB5-4A9E-94FC-E9C334533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45BE8-9FC6-44C2-8067-CD15C55F7B60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8C960C-F5DB-4CBA-9BCE-FC2A10819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4401D3-D30C-4FA1-820D-EDB0846F5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9FC22-21A5-4D4D-A58C-FAE8F238F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986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F876B2-C85B-4EC7-B2BF-DE6183E11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8546FF-8152-4D0C-8FE9-6F427B7AE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A5E533-1C11-4EAA-A434-65A833F81F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45BE8-9FC6-44C2-8067-CD15C55F7B60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78355F-F85C-4D5D-868A-51CD599B7E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53B408-0E98-437F-92D9-59E173FC84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9FC22-21A5-4D4D-A58C-FAE8F238F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535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0535-3D26-4DD4-B8C6-877C55ADF8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to Arduino and Arduino Programming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D835C8-BC00-45B2-AA20-78F0DAA832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ASTM 1613</a:t>
            </a:r>
          </a:p>
          <a:p>
            <a:r>
              <a:rPr lang="en-US" dirty="0"/>
              <a:t>Fundamentals of Agricultural Systems Technology</a:t>
            </a:r>
          </a:p>
        </p:txBody>
      </p:sp>
    </p:spTree>
    <p:extLst>
      <p:ext uri="{BB962C8B-B14F-4D97-AF65-F5344CB8AC3E}">
        <p14:creationId xmlns:p14="http://schemas.microsoft.com/office/powerpoint/2010/main" val="4026168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5460F-11B4-4F49-9FE9-BEDEC23F0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039"/>
            <a:ext cx="10515600" cy="1325563"/>
          </a:xfrm>
        </p:spPr>
        <p:txBody>
          <a:bodyPr/>
          <a:lstStyle/>
          <a:p>
            <a:r>
              <a:rPr lang="en-US" dirty="0"/>
              <a:t>Connecting the Arduino UNO to the Breadboard with “Pin Connector” Wires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D8D4237-14DF-41DD-90E7-B631751BCA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34" y="1410602"/>
            <a:ext cx="5018328" cy="46696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1C903F6-0E19-4B10-802C-D2514461A1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9993" y="4334459"/>
            <a:ext cx="4114286" cy="167619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26CC2AB-422D-482F-A621-460B986D8440}"/>
              </a:ext>
            </a:extLst>
          </p:cNvPr>
          <p:cNvSpPr txBox="1"/>
          <p:nvPr/>
        </p:nvSpPr>
        <p:spPr>
          <a:xfrm>
            <a:off x="7069863" y="6078354"/>
            <a:ext cx="387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Pin Connector Wire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3F0717-0E6C-4F51-9519-935274E691BE}"/>
              </a:ext>
            </a:extLst>
          </p:cNvPr>
          <p:cNvSpPr txBox="1"/>
          <p:nvPr/>
        </p:nvSpPr>
        <p:spPr>
          <a:xfrm>
            <a:off x="539934" y="6078354"/>
            <a:ext cx="5276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Pin connector wires connecting Digital pin 3 and GND to breadboard</a:t>
            </a:r>
          </a:p>
        </p:txBody>
      </p:sp>
    </p:spTree>
    <p:extLst>
      <p:ext uri="{BB962C8B-B14F-4D97-AF65-F5344CB8AC3E}">
        <p14:creationId xmlns:p14="http://schemas.microsoft.com/office/powerpoint/2010/main" val="2418906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155A42-7B6D-4E7A-A7A8-CB2F04C77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Breadboarded LED/Resistor Circuit Controlled by the Arduino UNO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CCBCF3-B6EC-44A6-9E92-90E773D4F6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0216" y="2229279"/>
            <a:ext cx="5181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240 </a:t>
            </a:r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</a:rPr>
              <a:t>𝛺 resistor and the LED are wired in series between digital pin #3 and GRD (ground)</a:t>
            </a:r>
          </a:p>
          <a:p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</a:rPr>
              <a:t>Digital pin #3 is configured as an OUTPUT </a:t>
            </a:r>
          </a:p>
          <a:p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</a:rPr>
              <a:t>Whenever the Arduino sketch causes Digital pin #3 to go HIGH (+5V) the LED will light up</a:t>
            </a:r>
          </a:p>
          <a:p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</a:rPr>
              <a:t>Whenever the Arduino sketch causes Digital pin #3 to go LOW (0V), the LED will NOT light up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E597DA7-5783-48C1-B420-368540FAEE1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099654" y="3334076"/>
            <a:ext cx="4153232" cy="324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386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79D8A71-2996-46F9-A88B-E5DAD135B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 We Need a Resistor in this Circuit?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DAA1D6D8-CB36-436E-830E-3597FA94214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84700" y="1769896"/>
                <a:ext cx="5811300" cy="4351338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dirty="0"/>
                  <a:t>The Arduino UNO has an output voltage of 5 volts </a:t>
                </a:r>
              </a:p>
              <a:p>
                <a:r>
                  <a:rPr lang="en-US" dirty="0"/>
                  <a:t>Each digital output pin has a maximum output current of 0.020 amps (continuous)</a:t>
                </a:r>
              </a:p>
              <a:p>
                <a:r>
                  <a:rPr lang="en-US" dirty="0"/>
                  <a:t>A typical LED has an approximate resistance of 15 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𝛺</a:t>
                </a:r>
              </a:p>
              <a:p>
                <a:pPr lvl="1"/>
                <a:r>
                  <a:rPr lang="en-US" dirty="0"/>
                  <a:t>Amps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𝑉𝑜𝑙𝑡𝑠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𝑂h𝑚𝑠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15 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=0.333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en-US" b="0" dirty="0"/>
              </a:p>
              <a:p>
                <a:r>
                  <a:rPr lang="en-US" dirty="0"/>
                  <a:t>So, we add a 240 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𝛺 resistor in series with the LED</a:t>
                </a:r>
              </a:p>
              <a:p>
                <a:pPr lvl="1"/>
                <a:r>
                  <a:rPr lang="en-US" b="0" dirty="0"/>
                  <a:t>Amps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(240 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+ 15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𝛺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=0.0196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en-US" b="0" dirty="0"/>
              </a:p>
              <a:p>
                <a:r>
                  <a:rPr lang="en-US" dirty="0"/>
                  <a:t>The resistor limits current to a safe level</a:t>
                </a:r>
                <a:endParaRPr lang="en-US" b="0" dirty="0"/>
              </a:p>
              <a:p>
                <a:pPr lvl="1"/>
                <a:endParaRPr lang="en-US" b="0" dirty="0"/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DAA1D6D8-CB36-436E-830E-3597FA94214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4700" y="1769896"/>
                <a:ext cx="5811300" cy="4351338"/>
              </a:xfrm>
              <a:blipFill>
                <a:blip r:embed="rId2"/>
                <a:stretch>
                  <a:fillRect l="-1679" t="-3501" r="-2308" b="-7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559236FC-A1E0-4B03-B346-9CC8D2CC1A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4228" y="3429000"/>
            <a:ext cx="4001897" cy="3128244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0FA0B25-C337-4130-A9DE-848136A6B124}"/>
              </a:ext>
            </a:extLst>
          </p:cNvPr>
          <p:cNvCxnSpPr/>
          <p:nvPr/>
        </p:nvCxnSpPr>
        <p:spPr>
          <a:xfrm flipH="1">
            <a:off x="10022849" y="4564248"/>
            <a:ext cx="587141" cy="18047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05E0419-5CA3-4991-A424-DCA3B39B9A55}"/>
              </a:ext>
            </a:extLst>
          </p:cNvPr>
          <p:cNvSpPr txBox="1"/>
          <p:nvPr/>
        </p:nvSpPr>
        <p:spPr>
          <a:xfrm>
            <a:off x="10568258" y="4469819"/>
            <a:ext cx="94327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Resistor</a:t>
            </a:r>
          </a:p>
        </p:txBody>
      </p:sp>
    </p:spTree>
    <p:extLst>
      <p:ext uri="{BB962C8B-B14F-4D97-AF65-F5344CB8AC3E}">
        <p14:creationId xmlns:p14="http://schemas.microsoft.com/office/powerpoint/2010/main" val="23810253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0ADBC0D-B9E2-48A1-BD77-695902AD6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Arduino Integrated Development Environment (IDE)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ACA506-E9E9-4A7D-AF17-BF75A48E7D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7433" y="2284759"/>
            <a:ext cx="51816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Is a “text-based” programming environment </a:t>
            </a:r>
          </a:p>
          <a:p>
            <a:r>
              <a:rPr lang="en-US" dirty="0"/>
              <a:t>An Arduino sketch program contains two primary functions:</a:t>
            </a:r>
          </a:p>
          <a:p>
            <a:pPr lvl="1"/>
            <a:r>
              <a:rPr lang="en-US" i="1" dirty="0"/>
              <a:t>void setup</a:t>
            </a:r>
          </a:p>
          <a:p>
            <a:pPr lvl="2"/>
            <a:r>
              <a:rPr lang="en-US" dirty="0"/>
              <a:t>The setup function is called </a:t>
            </a:r>
            <a:r>
              <a:rPr lang="en-US" u="sng" dirty="0"/>
              <a:t>once</a:t>
            </a:r>
            <a:r>
              <a:rPr lang="en-US" dirty="0"/>
              <a:t> when your program starts</a:t>
            </a:r>
          </a:p>
          <a:p>
            <a:pPr lvl="3"/>
            <a:r>
              <a:rPr lang="en-US" dirty="0"/>
              <a:t>Used to initialize pin modes (INPUT or OUTPUT)</a:t>
            </a:r>
          </a:p>
          <a:p>
            <a:pPr lvl="1"/>
            <a:r>
              <a:rPr lang="en-US" i="1" dirty="0"/>
              <a:t>void loop</a:t>
            </a:r>
          </a:p>
          <a:p>
            <a:pPr lvl="2"/>
            <a:r>
              <a:rPr lang="en-US" dirty="0"/>
              <a:t>The loop function runs in a continuous “loop”</a:t>
            </a:r>
          </a:p>
          <a:p>
            <a:pPr lvl="3"/>
            <a:r>
              <a:rPr lang="en-US" dirty="0"/>
              <a:t>Contains the instructions the Arduino executes as long as the board is powered</a:t>
            </a:r>
          </a:p>
          <a:p>
            <a:pPr marL="914400" lvl="2" indent="0">
              <a:buNone/>
            </a:pPr>
            <a:r>
              <a:rPr lang="en-US" dirty="0"/>
              <a:t>	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3019BBF-9A94-4869-9DCB-912268B66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4045" y="2953395"/>
            <a:ext cx="3189079" cy="38970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0F9437E-0B3E-4CB6-A952-E424995FE77B}"/>
              </a:ext>
            </a:extLst>
          </p:cNvPr>
          <p:cNvSpPr txBox="1"/>
          <p:nvPr/>
        </p:nvSpPr>
        <p:spPr>
          <a:xfrm>
            <a:off x="6278793" y="2953395"/>
            <a:ext cx="1520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File </a:t>
            </a:r>
            <a:r>
              <a:rPr lang="en-US" dirty="0">
                <a:sym typeface="Wingdings" panose="05000000000000000000" pitchFamily="2" charset="2"/>
              </a:rPr>
              <a:t> New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664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A9C4A7B-728C-4C54-AD23-7E00762D1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22405"/>
            <a:ext cx="10515600" cy="1325563"/>
          </a:xfrm>
        </p:spPr>
        <p:txBody>
          <a:bodyPr/>
          <a:lstStyle/>
          <a:p>
            <a:r>
              <a:rPr lang="en-US" dirty="0"/>
              <a:t>Common Arduino Programming Functions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2626F4-E949-44EB-9011-C27E162559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746" y="878051"/>
            <a:ext cx="7564395" cy="5613365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Used in the </a:t>
            </a:r>
            <a:r>
              <a:rPr lang="en-US" i="1" dirty="0"/>
              <a:t>void setup </a:t>
            </a:r>
            <a:r>
              <a:rPr lang="en-US" dirty="0"/>
              <a:t>function</a:t>
            </a:r>
          </a:p>
          <a:p>
            <a:pPr lvl="1"/>
            <a:r>
              <a:rPr lang="en-US" dirty="0" err="1"/>
              <a:t>pinMode</a:t>
            </a:r>
            <a:endParaRPr lang="en-US" dirty="0"/>
          </a:p>
          <a:p>
            <a:pPr lvl="2"/>
            <a:r>
              <a:rPr lang="en-US" dirty="0"/>
              <a:t>Specifies a specific pin to be either an OUTPUT or an INPUT</a:t>
            </a:r>
          </a:p>
          <a:p>
            <a:pPr lvl="3"/>
            <a:r>
              <a:rPr lang="en-US" dirty="0"/>
              <a:t>Generic form:</a:t>
            </a:r>
          </a:p>
          <a:p>
            <a:pPr lvl="4"/>
            <a:r>
              <a:rPr lang="en-US" dirty="0" err="1"/>
              <a:t>pinMode</a:t>
            </a:r>
            <a:r>
              <a:rPr lang="en-US" dirty="0"/>
              <a:t>(</a:t>
            </a:r>
            <a:r>
              <a:rPr lang="en-US" dirty="0" err="1"/>
              <a:t>pin_number</a:t>
            </a:r>
            <a:r>
              <a:rPr lang="en-US" dirty="0"/>
              <a:t>, OUTPUT or INPUT);</a:t>
            </a:r>
          </a:p>
          <a:p>
            <a:pPr lvl="3"/>
            <a:r>
              <a:rPr lang="en-US" dirty="0"/>
              <a:t>Specific form:</a:t>
            </a:r>
          </a:p>
          <a:p>
            <a:pPr lvl="4"/>
            <a:r>
              <a:rPr lang="en-US" dirty="0" err="1"/>
              <a:t>pinMode</a:t>
            </a:r>
            <a:r>
              <a:rPr lang="en-US" dirty="0"/>
              <a:t>(3, OUTPUT);</a:t>
            </a:r>
          </a:p>
          <a:p>
            <a:pPr lvl="5"/>
            <a:r>
              <a:rPr lang="en-US" dirty="0"/>
              <a:t>specifies that pin #3 on the Arduino UNO will be used as an output</a:t>
            </a:r>
          </a:p>
          <a:p>
            <a:r>
              <a:rPr lang="en-US" dirty="0"/>
              <a:t>Used in the </a:t>
            </a:r>
            <a:r>
              <a:rPr lang="en-US" i="1" dirty="0"/>
              <a:t>void loop </a:t>
            </a:r>
            <a:r>
              <a:rPr lang="en-US" dirty="0"/>
              <a:t>function</a:t>
            </a:r>
          </a:p>
          <a:p>
            <a:pPr lvl="1"/>
            <a:r>
              <a:rPr lang="en-US" dirty="0" err="1"/>
              <a:t>digitalWrite</a:t>
            </a:r>
            <a:endParaRPr lang="en-US" dirty="0"/>
          </a:p>
          <a:p>
            <a:pPr lvl="2"/>
            <a:r>
              <a:rPr lang="en-US" dirty="0"/>
              <a:t>Outputs either HIGH or LOW (turns On or turns Off) the specified digital pin</a:t>
            </a:r>
          </a:p>
          <a:p>
            <a:pPr lvl="3"/>
            <a:r>
              <a:rPr lang="en-US" dirty="0"/>
              <a:t>Generic form:</a:t>
            </a:r>
          </a:p>
          <a:p>
            <a:pPr lvl="4"/>
            <a:r>
              <a:rPr lang="en-US" dirty="0" err="1"/>
              <a:t>digitalWrite</a:t>
            </a:r>
            <a:r>
              <a:rPr lang="en-US" dirty="0"/>
              <a:t>(</a:t>
            </a:r>
            <a:r>
              <a:rPr lang="en-US" dirty="0" err="1"/>
              <a:t>pin_number</a:t>
            </a:r>
            <a:r>
              <a:rPr lang="en-US" dirty="0"/>
              <a:t>, HIGH or LOW);</a:t>
            </a:r>
          </a:p>
          <a:p>
            <a:pPr lvl="3"/>
            <a:r>
              <a:rPr lang="en-US" dirty="0"/>
              <a:t>Specific form:</a:t>
            </a:r>
          </a:p>
          <a:p>
            <a:pPr lvl="4"/>
            <a:r>
              <a:rPr lang="en-US" dirty="0" err="1"/>
              <a:t>digitalWrite</a:t>
            </a:r>
            <a:r>
              <a:rPr lang="en-US" dirty="0"/>
              <a:t>(3, HIGH);</a:t>
            </a:r>
          </a:p>
          <a:p>
            <a:pPr lvl="5"/>
            <a:r>
              <a:rPr lang="en-US" dirty="0"/>
              <a:t>Outputs HIGH to pin #3 (turns On whatever device is attached to pin #3)</a:t>
            </a:r>
          </a:p>
          <a:p>
            <a:pPr lvl="1"/>
            <a:r>
              <a:rPr lang="en-US" dirty="0"/>
              <a:t>delay</a:t>
            </a:r>
          </a:p>
          <a:p>
            <a:pPr lvl="2"/>
            <a:r>
              <a:rPr lang="en-US" dirty="0"/>
              <a:t>Causes the program to wait a specified amount of time before proceeding to the next command.</a:t>
            </a:r>
          </a:p>
          <a:p>
            <a:pPr lvl="3"/>
            <a:r>
              <a:rPr lang="en-US" dirty="0"/>
              <a:t>Generic form:</a:t>
            </a:r>
          </a:p>
          <a:p>
            <a:pPr lvl="4"/>
            <a:r>
              <a:rPr lang="en-US" dirty="0"/>
              <a:t>delay(</a:t>
            </a:r>
            <a:r>
              <a:rPr lang="en-US" dirty="0" err="1"/>
              <a:t>ms</a:t>
            </a:r>
            <a:r>
              <a:rPr lang="en-US" dirty="0"/>
              <a:t>);</a:t>
            </a:r>
          </a:p>
          <a:p>
            <a:pPr lvl="3"/>
            <a:r>
              <a:rPr lang="en-US" dirty="0"/>
              <a:t>Specific form:</a:t>
            </a:r>
          </a:p>
          <a:p>
            <a:pPr lvl="4"/>
            <a:r>
              <a:rPr lang="en-US" dirty="0"/>
              <a:t>delay(1000);</a:t>
            </a:r>
          </a:p>
          <a:p>
            <a:pPr lvl="5"/>
            <a:r>
              <a:rPr lang="en-US" dirty="0"/>
              <a:t>Causes the program to wait 1000 milliseconds (1 second) before proceeding to the next command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51FCA7-B9F4-450E-B204-4E67A1399E90}"/>
              </a:ext>
            </a:extLst>
          </p:cNvPr>
          <p:cNvSpPr txBox="1"/>
          <p:nvPr/>
        </p:nvSpPr>
        <p:spPr>
          <a:xfrm>
            <a:off x="933651" y="6418568"/>
            <a:ext cx="10616665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Note: There are many other functions, but these are the three we will need for our sample program and activity.</a:t>
            </a:r>
          </a:p>
        </p:txBody>
      </p:sp>
    </p:spTree>
    <p:extLst>
      <p:ext uri="{BB962C8B-B14F-4D97-AF65-F5344CB8AC3E}">
        <p14:creationId xmlns:p14="http://schemas.microsoft.com/office/powerpoint/2010/main" val="6236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D865D-DBAF-4420-B45F-DA6379197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285" y="-6901"/>
            <a:ext cx="11617693" cy="1325563"/>
          </a:xfrm>
        </p:spPr>
        <p:txBody>
          <a:bodyPr/>
          <a:lstStyle/>
          <a:p>
            <a:pPr algn="ctr"/>
            <a:r>
              <a:rPr lang="en-US" dirty="0"/>
              <a:t>A Simple Arduino Sketch to Make the LED Blink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50EC72-F741-47D7-87AE-29BEDF47C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229" y="1519931"/>
            <a:ext cx="5426366" cy="5281811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878EF8C-05E2-4058-8A59-6AA328E2CFAF}"/>
              </a:ext>
            </a:extLst>
          </p:cNvPr>
          <p:cNvCxnSpPr>
            <a:cxnSpLocks/>
          </p:cNvCxnSpPr>
          <p:nvPr/>
        </p:nvCxnSpPr>
        <p:spPr>
          <a:xfrm flipH="1">
            <a:off x="2072838" y="3290928"/>
            <a:ext cx="4104674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BBD6FDF-7E55-486A-B7B3-A9643E31E0E4}"/>
              </a:ext>
            </a:extLst>
          </p:cNvPr>
          <p:cNvCxnSpPr>
            <a:cxnSpLocks/>
          </p:cNvCxnSpPr>
          <p:nvPr/>
        </p:nvCxnSpPr>
        <p:spPr>
          <a:xfrm flipH="1">
            <a:off x="2346658" y="4212547"/>
            <a:ext cx="3830853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575B48B-12B2-4F6F-B7D8-B0D77DB90729}"/>
              </a:ext>
            </a:extLst>
          </p:cNvPr>
          <p:cNvSpPr txBox="1"/>
          <p:nvPr/>
        </p:nvSpPr>
        <p:spPr>
          <a:xfrm>
            <a:off x="6177511" y="3077769"/>
            <a:ext cx="48864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Declares pin 3 as an output </a:t>
            </a:r>
          </a:p>
          <a:p>
            <a:pPr marL="400050" indent="-171450">
              <a:buFont typeface="Arial" panose="020B0604020202020204" pitchFamily="34" charset="0"/>
              <a:buChar char="•"/>
            </a:pPr>
            <a:r>
              <a:rPr lang="en-US" dirty="0"/>
              <a:t>because pin 3 is a digital pin, it is a digital output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0B45DF-8C70-4C22-B2B5-EE5CA017CD0B}"/>
              </a:ext>
            </a:extLst>
          </p:cNvPr>
          <p:cNvSpPr txBox="1"/>
          <p:nvPr/>
        </p:nvSpPr>
        <p:spPr>
          <a:xfrm>
            <a:off x="6321890" y="4003703"/>
            <a:ext cx="4886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Causes pin 3 to output a “HIGH” value (+5 V)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3600377-7B8C-4AA5-B740-7E588AD2048E}"/>
              </a:ext>
            </a:extLst>
          </p:cNvPr>
          <p:cNvCxnSpPr>
            <a:cxnSpLocks/>
          </p:cNvCxnSpPr>
          <p:nvPr/>
        </p:nvCxnSpPr>
        <p:spPr>
          <a:xfrm flipH="1">
            <a:off x="1488406" y="4437499"/>
            <a:ext cx="4689105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8913633-9708-4DBA-835F-DCF5BD5B807F}"/>
              </a:ext>
            </a:extLst>
          </p:cNvPr>
          <p:cNvSpPr txBox="1"/>
          <p:nvPr/>
        </p:nvSpPr>
        <p:spPr>
          <a:xfrm>
            <a:off x="6321889" y="4241422"/>
            <a:ext cx="5344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Causes program to delay for 1000 milliseconds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06880F5-43AE-426F-BE06-469F447CF093}"/>
              </a:ext>
            </a:extLst>
          </p:cNvPr>
          <p:cNvCxnSpPr>
            <a:cxnSpLocks/>
          </p:cNvCxnSpPr>
          <p:nvPr/>
        </p:nvCxnSpPr>
        <p:spPr>
          <a:xfrm flipH="1">
            <a:off x="2199072" y="4622347"/>
            <a:ext cx="397843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F06C24C-7F22-4CF4-A02F-6E4F2A988DC2}"/>
              </a:ext>
            </a:extLst>
          </p:cNvPr>
          <p:cNvCxnSpPr>
            <a:cxnSpLocks/>
          </p:cNvCxnSpPr>
          <p:nvPr/>
        </p:nvCxnSpPr>
        <p:spPr>
          <a:xfrm flipH="1">
            <a:off x="1488406" y="4840155"/>
            <a:ext cx="4689105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92D413C-EBAB-49D6-A9F5-48B518B57B09}"/>
              </a:ext>
            </a:extLst>
          </p:cNvPr>
          <p:cNvSpPr txBox="1"/>
          <p:nvPr/>
        </p:nvSpPr>
        <p:spPr>
          <a:xfrm>
            <a:off x="6321886" y="4437681"/>
            <a:ext cx="5344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Causes pin 3 to output a “LOW” value (0 V)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1770324-2B06-44BB-B9E4-B09803EE493E}"/>
              </a:ext>
            </a:extLst>
          </p:cNvPr>
          <p:cNvSpPr txBox="1"/>
          <p:nvPr/>
        </p:nvSpPr>
        <p:spPr>
          <a:xfrm>
            <a:off x="6321887" y="4643465"/>
            <a:ext cx="5344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Causes program to delay for 1000 milliseconds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C44AF7-E24B-4DF1-8EFC-E67B7326B9B1}"/>
              </a:ext>
            </a:extLst>
          </p:cNvPr>
          <p:cNvSpPr txBox="1"/>
          <p:nvPr/>
        </p:nvSpPr>
        <p:spPr>
          <a:xfrm>
            <a:off x="6893901" y="5012797"/>
            <a:ext cx="42005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 the specific syntax required for: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pinMode</a:t>
            </a:r>
            <a:r>
              <a:rPr lang="en-US" dirty="0"/>
              <a:t>(3, OUTPUT);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digitalWrite</a:t>
            </a:r>
            <a:r>
              <a:rPr lang="en-US" dirty="0"/>
              <a:t>(HIGH or LOW);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Delay(1000);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Note that each program statement ends with a semi-colon 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val="321031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6" grpId="0"/>
      <p:bldP spid="21" grpId="0"/>
      <p:bldP spid="2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56FAE-35BE-49FA-84B0-D9893E9C4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F2C202-D9B3-49C8-87BC-4B07414956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The Arduino UNO is a microprocessor</a:t>
            </a:r>
          </a:p>
          <a:p>
            <a:pPr lvl="1"/>
            <a:r>
              <a:rPr lang="en-US" dirty="0"/>
              <a:t>It is programmable and can receive inputs and send outputs</a:t>
            </a:r>
          </a:p>
          <a:p>
            <a:pPr lvl="1"/>
            <a:r>
              <a:rPr lang="en-US" dirty="0"/>
              <a:t>Microprocessors are widely used in agriculture and industry</a:t>
            </a:r>
          </a:p>
          <a:p>
            <a:r>
              <a:rPr lang="en-US" dirty="0"/>
              <a:t>The Arduino UNO contains </a:t>
            </a:r>
          </a:p>
          <a:p>
            <a:pPr lvl="1"/>
            <a:r>
              <a:rPr lang="en-US" dirty="0"/>
              <a:t>Power pins</a:t>
            </a:r>
          </a:p>
          <a:p>
            <a:pPr lvl="1"/>
            <a:r>
              <a:rPr lang="en-US" dirty="0"/>
              <a:t>Digital pins</a:t>
            </a:r>
          </a:p>
          <a:p>
            <a:pPr lvl="1"/>
            <a:r>
              <a:rPr lang="en-US" dirty="0"/>
              <a:t>Analog pins</a:t>
            </a:r>
          </a:p>
          <a:p>
            <a:r>
              <a:rPr lang="en-US" dirty="0"/>
              <a:t>We can build and connect temporary electronic circuits containing resistors, LEDs and other components to the Arduino UNO using pin connectors</a:t>
            </a:r>
          </a:p>
          <a:p>
            <a:r>
              <a:rPr lang="en-US" dirty="0"/>
              <a:t>Arduino UNO programs are called “sketches” </a:t>
            </a:r>
          </a:p>
          <a:p>
            <a:pPr lvl="1"/>
            <a:r>
              <a:rPr lang="en-US" dirty="0"/>
              <a:t>A sketch consists of two primary functions:</a:t>
            </a:r>
          </a:p>
          <a:p>
            <a:pPr lvl="2"/>
            <a:r>
              <a:rPr lang="en-US" dirty="0"/>
              <a:t>Void Setup</a:t>
            </a:r>
          </a:p>
          <a:p>
            <a:pPr lvl="3"/>
            <a:r>
              <a:rPr lang="en-US" dirty="0" err="1"/>
              <a:t>pinMode</a:t>
            </a:r>
            <a:endParaRPr lang="en-US" dirty="0"/>
          </a:p>
          <a:p>
            <a:pPr lvl="2"/>
            <a:r>
              <a:rPr lang="en-US" dirty="0"/>
              <a:t>Void Loop</a:t>
            </a:r>
          </a:p>
          <a:p>
            <a:pPr lvl="3"/>
            <a:r>
              <a:rPr lang="en-US" dirty="0" err="1"/>
              <a:t>digitalWrite</a:t>
            </a:r>
            <a:endParaRPr lang="en-US" dirty="0"/>
          </a:p>
          <a:p>
            <a:pPr lvl="3"/>
            <a:r>
              <a:rPr lang="en-US" dirty="0"/>
              <a:t>delay</a:t>
            </a:r>
          </a:p>
          <a:p>
            <a:pPr lvl="1"/>
            <a:r>
              <a:rPr lang="en-US" dirty="0"/>
              <a:t>You can use “comments” to document your sketch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222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93F92-26BF-40AC-86FC-50EE7B8B4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“Comments” to Document Your Sketch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21069A-A6C9-4928-A6FE-38110884D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84783" y="1825625"/>
            <a:ext cx="6217919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Comments are for your use in documenting your sketch</a:t>
            </a:r>
          </a:p>
          <a:p>
            <a:r>
              <a:rPr lang="en-US" dirty="0"/>
              <a:t>The IDE ignores comments when it runs</a:t>
            </a:r>
          </a:p>
          <a:p>
            <a:r>
              <a:rPr lang="en-US" dirty="0"/>
              <a:t>To write a short comment, start with two forward slashes:</a:t>
            </a:r>
          </a:p>
          <a:p>
            <a:pPr marL="457200" lvl="1" indent="0">
              <a:buNone/>
            </a:pPr>
            <a:r>
              <a:rPr lang="en-US" dirty="0"/>
              <a:t>//the program will ignore text to end of line</a:t>
            </a:r>
          </a:p>
          <a:p>
            <a:r>
              <a:rPr lang="en-US" dirty="0"/>
              <a:t>To write a longer comment, start with a forward slash and asterisk and end with an asterisk and a forward slash:</a:t>
            </a:r>
          </a:p>
          <a:p>
            <a:pPr marL="461963" indent="0">
              <a:buNone/>
            </a:pPr>
            <a:r>
              <a:rPr lang="en-US" dirty="0"/>
              <a:t>/*the program will ignore everything in between*/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FAB831-BD0F-4F03-9B24-B6899311F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75" y="1543417"/>
            <a:ext cx="4958126" cy="48351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896212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11200E5-C85F-453C-BA56-0C72C82E7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982"/>
            <a:ext cx="10515600" cy="1325563"/>
          </a:xfrm>
        </p:spPr>
        <p:txBody>
          <a:bodyPr/>
          <a:lstStyle/>
          <a:p>
            <a:r>
              <a:rPr lang="en-US" dirty="0"/>
              <a:t>Uploading Your Sketch to the Arduino UNO</a:t>
            </a:r>
          </a:p>
        </p:txBody>
      </p:sp>
      <p:pic>
        <p:nvPicPr>
          <p:cNvPr id="13" name="Arduino_Video_1_(Source)">
            <a:hlinkClick r:id="" action="ppaction://media"/>
            <a:extLst>
              <a:ext uri="{FF2B5EF4-FFF2-40B4-BE49-F238E27FC236}">
                <a16:creationId xmlns:a16="http://schemas.microsoft.com/office/drawing/2014/main" id="{5DEF6A6B-4F55-4E93-B68B-2C6A4AB2A8BE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3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4816" y="1112536"/>
            <a:ext cx="7884779" cy="4927538"/>
          </a:xfr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925F75C-E695-493B-BB04-C645B2D0BE31}"/>
              </a:ext>
            </a:extLst>
          </p:cNvPr>
          <p:cNvSpPr txBox="1"/>
          <p:nvPr/>
        </p:nvSpPr>
        <p:spPr>
          <a:xfrm>
            <a:off x="2592404" y="6134667"/>
            <a:ext cx="7007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Note: The Arduino UNO must be connected to the computer using the USB Type 2 cable in order to upload a program.</a:t>
            </a:r>
          </a:p>
        </p:txBody>
      </p:sp>
    </p:spTree>
    <p:extLst>
      <p:ext uri="{BB962C8B-B14F-4D97-AF65-F5344CB8AC3E}">
        <p14:creationId xmlns:p14="http://schemas.microsoft.com/office/powerpoint/2010/main" val="319619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0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080F3-1A3D-49C6-BA34-F4F24F59F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3369"/>
            <a:ext cx="10515600" cy="1325563"/>
          </a:xfrm>
        </p:spPr>
        <p:txBody>
          <a:bodyPr/>
          <a:lstStyle/>
          <a:p>
            <a:r>
              <a:rPr lang="en-US" dirty="0"/>
              <a:t>Looking Ahead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Activity Circuit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D17B4E-FAA0-4F0B-9A41-A44F630A4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0649" y="1291430"/>
            <a:ext cx="8506369" cy="523867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1480A9E-9786-4A0A-A117-9AC33D7F3C20}"/>
              </a:ext>
            </a:extLst>
          </p:cNvPr>
          <p:cNvSpPr txBox="1"/>
          <p:nvPr/>
        </p:nvSpPr>
        <p:spPr>
          <a:xfrm>
            <a:off x="2955636" y="6216073"/>
            <a:ext cx="7038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[Video in </a:t>
            </a:r>
            <a:r>
              <a:rPr lang="en-US"/>
              <a:t>actual lesson]</a:t>
            </a:r>
          </a:p>
        </p:txBody>
      </p:sp>
    </p:spTree>
    <p:extLst>
      <p:ext uri="{BB962C8B-B14F-4D97-AF65-F5344CB8AC3E}">
        <p14:creationId xmlns:p14="http://schemas.microsoft.com/office/powerpoint/2010/main" val="1967452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857D7-DC27-47E6-B355-74AF7CFCD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C0DADC-ADBD-4698-A373-4DBAC80A63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499" y="1384190"/>
            <a:ext cx="5797485" cy="484692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Upon completion of this lesson, you should be able to:</a:t>
            </a:r>
          </a:p>
          <a:p>
            <a:pPr lvl="1"/>
            <a:r>
              <a:rPr lang="en-US" dirty="0"/>
              <a:t>Explain what an Arduino is;</a:t>
            </a:r>
          </a:p>
          <a:p>
            <a:pPr lvl="1"/>
            <a:r>
              <a:rPr lang="en-US" dirty="0"/>
              <a:t>Identify the primary components of the Arduino UNO and explain the basic function(s) of each component;</a:t>
            </a:r>
          </a:p>
          <a:p>
            <a:pPr lvl="1"/>
            <a:r>
              <a:rPr lang="en-US" dirty="0"/>
              <a:t>Explain the use and internal wiring of a breadboard;</a:t>
            </a:r>
          </a:p>
          <a:p>
            <a:pPr lvl="1"/>
            <a:r>
              <a:rPr lang="en-US" dirty="0"/>
              <a:t>Identify and explain the use of resistors and light-emitting diodes (LEDs);</a:t>
            </a:r>
          </a:p>
          <a:p>
            <a:pPr lvl="1"/>
            <a:r>
              <a:rPr lang="en-US" dirty="0"/>
              <a:t>Understand the basic structure of the Arduino Integrated Development Environment (IDE); </a:t>
            </a:r>
          </a:p>
          <a:p>
            <a:pPr lvl="1"/>
            <a:r>
              <a:rPr lang="en-US" dirty="0"/>
              <a:t>Breadboard a simple electronic circuit and write an Arduino sketch (program); and</a:t>
            </a:r>
          </a:p>
          <a:p>
            <a:pPr lvl="1"/>
            <a:r>
              <a:rPr lang="en-US" dirty="0"/>
              <a:t>Verify/Compile/Debug the Arduino Sketch and upload it to the Arduino UNO.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931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B0D5D-DDB1-417E-9AF5-9AA6A8ACB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FC2D8F-47DE-4318-8D61-9E36F165C2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Arduino UNO</a:t>
            </a:r>
          </a:p>
          <a:p>
            <a:pPr lvl="1"/>
            <a:r>
              <a:rPr lang="en-US" dirty="0"/>
              <a:t>What is it and what are its primary components?</a:t>
            </a:r>
          </a:p>
          <a:p>
            <a:r>
              <a:rPr lang="en-US" dirty="0"/>
              <a:t>Breadboards</a:t>
            </a:r>
          </a:p>
          <a:p>
            <a:pPr lvl="1"/>
            <a:r>
              <a:rPr lang="en-US" dirty="0"/>
              <a:t>What are they and how do you use them?</a:t>
            </a:r>
          </a:p>
          <a:p>
            <a:r>
              <a:rPr lang="en-US" dirty="0"/>
              <a:t>Resistors and Light Emitting Diodes (LEDs)</a:t>
            </a:r>
          </a:p>
          <a:p>
            <a:pPr lvl="1"/>
            <a:r>
              <a:rPr lang="en-US" dirty="0"/>
              <a:t>What are they and how are they used?</a:t>
            </a:r>
          </a:p>
          <a:p>
            <a:r>
              <a:rPr lang="en-US" dirty="0"/>
              <a:t>Programming an Arduino UNO</a:t>
            </a:r>
          </a:p>
          <a:p>
            <a:pPr lvl="1"/>
            <a:r>
              <a:rPr lang="en-US" dirty="0"/>
              <a:t>How do I write, compile, and upload a “sketch” using the Arduino Integrated Development Environment (IDE)?</a:t>
            </a:r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619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41242-52CF-454E-9D4E-37A1BC98D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Arduino?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E19960-F644-40D5-82A0-D84522CAFE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6475" y="1825625"/>
            <a:ext cx="5599525" cy="4351338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An Arduino is a </a:t>
            </a:r>
            <a:r>
              <a:rPr lang="en-US" b="1" dirty="0"/>
              <a:t>programmable microcontroller</a:t>
            </a:r>
          </a:p>
          <a:p>
            <a:pPr lvl="1"/>
            <a:r>
              <a:rPr lang="en-US" dirty="0"/>
              <a:t>Programmable = receives and executes user programs</a:t>
            </a:r>
          </a:p>
          <a:p>
            <a:pPr lvl="1"/>
            <a:r>
              <a:rPr lang="en-US" dirty="0"/>
              <a:t>Micro = small</a:t>
            </a:r>
          </a:p>
          <a:p>
            <a:pPr lvl="1"/>
            <a:r>
              <a:rPr lang="en-US" dirty="0"/>
              <a:t>Controller = Controls other electronic/electrical components</a:t>
            </a:r>
          </a:p>
          <a:p>
            <a:r>
              <a:rPr lang="en-US" dirty="0"/>
              <a:t>A microcontroller consists of:</a:t>
            </a:r>
          </a:p>
          <a:p>
            <a:pPr lvl="1"/>
            <a:r>
              <a:rPr lang="en-US" dirty="0"/>
              <a:t>A microprocessor unit (MPU)</a:t>
            </a:r>
          </a:p>
          <a:p>
            <a:pPr lvl="1"/>
            <a:r>
              <a:rPr lang="en-US" dirty="0"/>
              <a:t>Memory</a:t>
            </a:r>
          </a:p>
          <a:p>
            <a:pPr lvl="1"/>
            <a:r>
              <a:rPr lang="en-US" dirty="0"/>
              <a:t>Peripherals</a:t>
            </a:r>
          </a:p>
          <a:p>
            <a:r>
              <a:rPr lang="en-US" dirty="0"/>
              <a:t>Widely used in LOTS of applications</a:t>
            </a:r>
          </a:p>
          <a:p>
            <a:pPr lvl="1"/>
            <a:r>
              <a:rPr lang="en-US" dirty="0"/>
              <a:t>Some tractors contain dozens of on-board microcontrollers!</a:t>
            </a:r>
          </a:p>
          <a:p>
            <a:r>
              <a:rPr lang="en-US" dirty="0"/>
              <a:t>The Arduino UNO is a specific model of Arduino</a:t>
            </a:r>
          </a:p>
        </p:txBody>
      </p:sp>
      <p:pic>
        <p:nvPicPr>
          <p:cNvPr id="1028" name="Picture 4" descr="Arduino Uno Rev3 | Arduino Official Store">
            <a:extLst>
              <a:ext uri="{FF2B5EF4-FFF2-40B4-BE49-F238E27FC236}">
                <a16:creationId xmlns:a16="http://schemas.microsoft.com/office/drawing/2014/main" id="{CE4717B3-E796-4F1C-A3CB-49D2916B0D2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133" y="2925601"/>
            <a:ext cx="4996977" cy="374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FB799C2-4246-43C9-9F01-0B2848C7FAEF}"/>
              </a:ext>
            </a:extLst>
          </p:cNvPr>
          <p:cNvSpPr txBox="1"/>
          <p:nvPr/>
        </p:nvSpPr>
        <p:spPr>
          <a:xfrm>
            <a:off x="8473343" y="6486150"/>
            <a:ext cx="3009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Enlarged 4 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0926C1-F2A7-46D7-B0EE-FDB55BCB3B25}"/>
              </a:ext>
            </a:extLst>
          </p:cNvPr>
          <p:cNvSpPr txBox="1"/>
          <p:nvPr/>
        </p:nvSpPr>
        <p:spPr>
          <a:xfrm>
            <a:off x="7676680" y="2740935"/>
            <a:ext cx="287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Arduino UNO </a:t>
            </a:r>
          </a:p>
        </p:txBody>
      </p:sp>
    </p:spTree>
    <p:extLst>
      <p:ext uri="{BB962C8B-B14F-4D97-AF65-F5344CB8AC3E}">
        <p14:creationId xmlns:p14="http://schemas.microsoft.com/office/powerpoint/2010/main" val="988375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1471C-2AC1-45CF-A69E-DCEE3494D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8966"/>
            <a:ext cx="10515600" cy="1325563"/>
          </a:xfrm>
        </p:spPr>
        <p:txBody>
          <a:bodyPr/>
          <a:lstStyle/>
          <a:p>
            <a:r>
              <a:rPr lang="en-US" dirty="0"/>
              <a:t>Primary Components of the Arduino UNO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79C20B-2919-43A5-84BA-E0597D05F3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9518" y="1826853"/>
            <a:ext cx="6266005" cy="5559048"/>
          </a:xfrm>
        </p:spPr>
        <p:txBody>
          <a:bodyPr>
            <a:noAutofit/>
          </a:bodyPr>
          <a:lstStyle/>
          <a:p>
            <a:r>
              <a:rPr lang="en-US" sz="1600" dirty="0"/>
              <a:t>ATMEGA328P – is the microprocessor – the “brains” of the microcontroller </a:t>
            </a:r>
          </a:p>
          <a:p>
            <a:r>
              <a:rPr lang="en-US" sz="1600" dirty="0"/>
              <a:t>Header(s) – Contain identified or numbered pins connections</a:t>
            </a:r>
          </a:p>
          <a:p>
            <a:pPr lvl="1"/>
            <a:r>
              <a:rPr lang="en-US" sz="1600" dirty="0"/>
              <a:t>Power pins</a:t>
            </a:r>
          </a:p>
          <a:p>
            <a:pPr lvl="2"/>
            <a:r>
              <a:rPr lang="en-US" sz="1600" dirty="0"/>
              <a:t>3.3 V</a:t>
            </a:r>
          </a:p>
          <a:p>
            <a:pPr lvl="2"/>
            <a:r>
              <a:rPr lang="en-US" sz="1600" dirty="0"/>
              <a:t>5 V</a:t>
            </a:r>
          </a:p>
          <a:p>
            <a:pPr lvl="2"/>
            <a:r>
              <a:rPr lang="en-US" sz="1600" dirty="0"/>
              <a:t>Ground (GND) – 3 total GNG pins</a:t>
            </a:r>
          </a:p>
          <a:p>
            <a:pPr lvl="1"/>
            <a:r>
              <a:rPr lang="en-US" sz="1600" dirty="0"/>
              <a:t>Digital (LOW/HIGH signals) </a:t>
            </a:r>
          </a:p>
          <a:p>
            <a:pPr lvl="2"/>
            <a:r>
              <a:rPr lang="en-US" sz="1600" dirty="0"/>
              <a:t>Digital pins are either HIGH (5 V) or LOW (0 V)</a:t>
            </a:r>
          </a:p>
          <a:p>
            <a:pPr lvl="2"/>
            <a:r>
              <a:rPr lang="en-US" sz="1600" dirty="0"/>
              <a:t>All digital pins can all be configured as either:</a:t>
            </a:r>
          </a:p>
          <a:p>
            <a:pPr lvl="3"/>
            <a:r>
              <a:rPr lang="en-US" sz="1600" dirty="0" err="1"/>
              <a:t>lNPUT</a:t>
            </a:r>
            <a:r>
              <a:rPr lang="en-US" sz="1600" dirty="0"/>
              <a:t> - receives information from a sensor connected to the pin and sends it to the microprocessor</a:t>
            </a:r>
          </a:p>
          <a:p>
            <a:pPr lvl="3"/>
            <a:r>
              <a:rPr lang="en-US" sz="1600" dirty="0"/>
              <a:t>OUTPUT - receives information from the microprocessor and sends to a device connected to the pin</a:t>
            </a:r>
          </a:p>
          <a:p>
            <a:r>
              <a:rPr lang="en-US" sz="1600" dirty="0"/>
              <a:t>USB port – Connects the Arduino to a computer for programming and for power. Connects with a USB Type 2 cable (not shown)</a:t>
            </a:r>
          </a:p>
        </p:txBody>
      </p:sp>
      <p:pic>
        <p:nvPicPr>
          <p:cNvPr id="2050" name="Picture 2" descr="Types of hardware that you can connect to an Arduino board - Arduino  Project Hub">
            <a:extLst>
              <a:ext uri="{FF2B5EF4-FFF2-40B4-BE49-F238E27FC236}">
                <a16:creationId xmlns:a16="http://schemas.microsoft.com/office/drawing/2014/main" id="{945D8B3B-1171-47B1-849F-BE1989654E79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962" y="2951913"/>
            <a:ext cx="5235753" cy="392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92E7BD7A-103C-4285-A789-E36548D53ADD}"/>
              </a:ext>
            </a:extLst>
          </p:cNvPr>
          <p:cNvSpPr/>
          <p:nvPr/>
        </p:nvSpPr>
        <p:spPr>
          <a:xfrm>
            <a:off x="7390839" y="3258805"/>
            <a:ext cx="1687853" cy="6754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1E158A2-8421-465A-A8F7-840EDF78168D}"/>
              </a:ext>
            </a:extLst>
          </p:cNvPr>
          <p:cNvSpPr/>
          <p:nvPr/>
        </p:nvSpPr>
        <p:spPr>
          <a:xfrm>
            <a:off x="9564847" y="3277296"/>
            <a:ext cx="1687853" cy="6754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F593901-BE7B-4528-9997-AC72F2CDBFE6}"/>
              </a:ext>
            </a:extLst>
          </p:cNvPr>
          <p:cNvSpPr/>
          <p:nvPr/>
        </p:nvSpPr>
        <p:spPr>
          <a:xfrm>
            <a:off x="9078692" y="5823930"/>
            <a:ext cx="1687853" cy="6754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F4DD728-B7AF-4D93-82D4-476E019B6D18}"/>
              </a:ext>
            </a:extLst>
          </p:cNvPr>
          <p:cNvSpPr/>
          <p:nvPr/>
        </p:nvSpPr>
        <p:spPr>
          <a:xfrm>
            <a:off x="6729376" y="4690269"/>
            <a:ext cx="1687853" cy="106488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A3B98-9BA3-4177-A7D6-22AB17EA4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4443" y="2033669"/>
            <a:ext cx="10515600" cy="1325563"/>
          </a:xfrm>
        </p:spPr>
        <p:txBody>
          <a:bodyPr/>
          <a:lstStyle/>
          <a:p>
            <a:r>
              <a:rPr lang="en-US" dirty="0"/>
              <a:t>Breadboards, Resistors, LEDs, and Pin Connector Wires</a:t>
            </a:r>
          </a:p>
        </p:txBody>
      </p:sp>
    </p:spTree>
    <p:extLst>
      <p:ext uri="{BB962C8B-B14F-4D97-AF65-F5344CB8AC3E}">
        <p14:creationId xmlns:p14="http://schemas.microsoft.com/office/powerpoint/2010/main" val="797420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91B43-B7DC-4BA8-BB09-D33090D42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Breadboards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AFB416-BE89-449F-B029-C5981267E3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253331"/>
            <a:ext cx="5181600" cy="4351338"/>
          </a:xfrm>
        </p:spPr>
        <p:txBody>
          <a:bodyPr/>
          <a:lstStyle/>
          <a:p>
            <a:r>
              <a:rPr lang="en-US" dirty="0"/>
              <a:t>A breadboard is a device for constructing electronic circuits without soldering components</a:t>
            </a:r>
          </a:p>
          <a:p>
            <a:pPr lvl="1"/>
            <a:r>
              <a:rPr lang="en-US" dirty="0"/>
              <a:t>Components and wires are inserted into the electrically connected breadboard holes to build circuits</a:t>
            </a:r>
          </a:p>
          <a:p>
            <a:endParaRPr lang="en-US" dirty="0"/>
          </a:p>
        </p:txBody>
      </p:sp>
      <p:pic>
        <p:nvPicPr>
          <p:cNvPr id="3076" name="Picture 4" descr="https://protosupplies.com/wp-content/uploads/2018/12/Breadboard-Details.jpg">
            <a:extLst>
              <a:ext uri="{FF2B5EF4-FFF2-40B4-BE49-F238E27FC236}">
                <a16:creationId xmlns:a16="http://schemas.microsoft.com/office/drawing/2014/main" id="{D20CF3DB-451D-4942-9090-B1DDCC722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540" y="3861313"/>
            <a:ext cx="4283152" cy="2874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Introduction to Basic Electronics, Electronic Components and Projects">
            <a:extLst>
              <a:ext uri="{FF2B5EF4-FFF2-40B4-BE49-F238E27FC236}">
                <a16:creationId xmlns:a16="http://schemas.microsoft.com/office/drawing/2014/main" id="{FEE03C36-26FC-4A9D-A33D-EEE73A6A9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754" y="3591612"/>
            <a:ext cx="5108541" cy="302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8D765C4-91D8-49D1-B1F6-F6B7A6C30541}"/>
              </a:ext>
            </a:extLst>
          </p:cNvPr>
          <p:cNvSpPr/>
          <p:nvPr/>
        </p:nvSpPr>
        <p:spPr>
          <a:xfrm>
            <a:off x="9731243" y="5374008"/>
            <a:ext cx="153027" cy="48175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044C181-0B14-40D0-A877-82AFA2C13CB9}"/>
              </a:ext>
            </a:extLst>
          </p:cNvPr>
          <p:cNvSpPr/>
          <p:nvPr/>
        </p:nvSpPr>
        <p:spPr>
          <a:xfrm>
            <a:off x="10169212" y="5374008"/>
            <a:ext cx="153027" cy="48175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76F7DF2-BE15-45BC-8282-59262FE17209}"/>
              </a:ext>
            </a:extLst>
          </p:cNvPr>
          <p:cNvSpPr/>
          <p:nvPr/>
        </p:nvSpPr>
        <p:spPr>
          <a:xfrm>
            <a:off x="10607181" y="5374008"/>
            <a:ext cx="153027" cy="48175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373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9CA5B1-5067-4BF5-ABFA-8712BFC70B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7483" y="1529100"/>
            <a:ext cx="5772318" cy="5183708"/>
          </a:xfrm>
        </p:spPr>
        <p:txBody>
          <a:bodyPr>
            <a:normAutofit/>
          </a:bodyPr>
          <a:lstStyle/>
          <a:p>
            <a:r>
              <a:rPr lang="en-US" dirty="0"/>
              <a:t>Widely used in electronic circuits to:</a:t>
            </a:r>
          </a:p>
          <a:p>
            <a:pPr lvl="1"/>
            <a:r>
              <a:rPr lang="en-US" dirty="0"/>
              <a:t>Limit voltage/current to a “safe” level</a:t>
            </a:r>
          </a:p>
          <a:p>
            <a:pPr lvl="2"/>
            <a:r>
              <a:rPr lang="en-US" dirty="0"/>
              <a:t>Rated in Ohms (</a:t>
            </a:r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</a:rPr>
              <a:t>𝛺)</a:t>
            </a:r>
          </a:p>
          <a:p>
            <a:pPr lvl="2"/>
            <a:endParaRPr lang="en-US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lvl="2"/>
            <a:endParaRPr lang="en-US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lvl="2"/>
            <a:endParaRPr lang="en-US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lvl="2"/>
            <a:endParaRPr lang="en-US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lvl="2"/>
            <a:r>
              <a:rPr lang="en-US" dirty="0"/>
              <a:t>Bend the resistor’s “legs” to insert in slots on breadboard</a:t>
            </a:r>
          </a:p>
          <a:p>
            <a:pPr lvl="2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B7A1D34-9CF3-4623-8291-70A5E2860B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809" y="2753445"/>
            <a:ext cx="2246869" cy="1206759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6AEB10B5-8B88-4261-9341-48B4AD5A9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Resistors</a:t>
            </a:r>
          </a:p>
        </p:txBody>
      </p:sp>
      <p:pic>
        <p:nvPicPr>
          <p:cNvPr id="1026" name="Picture 2" descr="LED Lights - Code: Internet of Things">
            <a:extLst>
              <a:ext uri="{FF2B5EF4-FFF2-40B4-BE49-F238E27FC236}">
                <a16:creationId xmlns:a16="http://schemas.microsoft.com/office/drawing/2014/main" id="{30FD273A-3C7A-4A07-841E-5F43D29BE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710" y="4708954"/>
            <a:ext cx="23622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6015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068DA60-D2DB-4C22-BF3F-C7D9DD16C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144"/>
            <a:ext cx="10515600" cy="1325563"/>
          </a:xfrm>
        </p:spPr>
        <p:txBody>
          <a:bodyPr/>
          <a:lstStyle/>
          <a:p>
            <a:r>
              <a:rPr lang="en-US" dirty="0"/>
              <a:t>Light-Emitting Diodes (LEDs)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E0F37142-ED5B-44F7-8DDA-283D1C8F86FC}"/>
              </a:ext>
            </a:extLst>
          </p:cNvPr>
          <p:cNvSpPr txBox="1">
            <a:spLocks/>
          </p:cNvSpPr>
          <p:nvPr/>
        </p:nvSpPr>
        <p:spPr>
          <a:xfrm>
            <a:off x="706082" y="1421975"/>
            <a:ext cx="5183188" cy="213430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 semiconductor component that emits light (photons) when current flows through it</a:t>
            </a:r>
          </a:p>
          <a:p>
            <a:pPr lvl="1"/>
            <a:r>
              <a:rPr lang="en-US" dirty="0"/>
              <a:t>Widely used as indicator lights</a:t>
            </a:r>
          </a:p>
          <a:p>
            <a:pPr lvl="1"/>
            <a:r>
              <a:rPr lang="en-US" dirty="0"/>
              <a:t> </a:t>
            </a:r>
          </a:p>
        </p:txBody>
      </p:sp>
      <p:pic>
        <p:nvPicPr>
          <p:cNvPr id="11" name="Picture 4" descr="LED Light - Internet of Things Project">
            <a:extLst>
              <a:ext uri="{FF2B5EF4-FFF2-40B4-BE49-F238E27FC236}">
                <a16:creationId xmlns:a16="http://schemas.microsoft.com/office/drawing/2014/main" id="{9F402DDE-063C-4949-BEF8-D710D7E62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516" y="3429000"/>
            <a:ext cx="1290784" cy="258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5FE22B3-A5C0-401C-99A9-0940F6620E57}"/>
              </a:ext>
            </a:extLst>
          </p:cNvPr>
          <p:cNvSpPr txBox="1"/>
          <p:nvPr/>
        </p:nvSpPr>
        <p:spPr>
          <a:xfrm>
            <a:off x="7928068" y="6229614"/>
            <a:ext cx="2974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Forward-biased LED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AB83B3-66BB-4DBD-A8A4-D470EFB313C5}"/>
              </a:ext>
            </a:extLst>
          </p:cNvPr>
          <p:cNvSpPr txBox="1"/>
          <p:nvPr/>
        </p:nvSpPr>
        <p:spPr>
          <a:xfrm>
            <a:off x="3574756" y="5825902"/>
            <a:ext cx="231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Anode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C97C7AF-A87B-44E0-9931-187D0E666C9F}"/>
              </a:ext>
            </a:extLst>
          </p:cNvPr>
          <p:cNvSpPr txBox="1"/>
          <p:nvPr/>
        </p:nvSpPr>
        <p:spPr>
          <a:xfrm>
            <a:off x="2618732" y="5456570"/>
            <a:ext cx="1357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Cathode</a:t>
            </a:r>
          </a:p>
        </p:txBody>
      </p:sp>
      <p:pic>
        <p:nvPicPr>
          <p:cNvPr id="2050" name="Picture 2" descr="LED Series Resistor Values | Thames Amateur Radio Group">
            <a:extLst>
              <a:ext uri="{FF2B5EF4-FFF2-40B4-BE49-F238E27FC236}">
                <a16:creationId xmlns:a16="http://schemas.microsoft.com/office/drawing/2014/main" id="{5DFAAF7C-326E-45D4-B508-FD1C1AFD76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545" y="4118919"/>
            <a:ext cx="3877255" cy="2110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3B55C58-D8D4-4F30-BDA3-C8AC5B416926}"/>
              </a:ext>
            </a:extLst>
          </p:cNvPr>
          <p:cNvSpPr/>
          <p:nvPr/>
        </p:nvSpPr>
        <p:spPr>
          <a:xfrm>
            <a:off x="6603550" y="3564921"/>
            <a:ext cx="4975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dirty="0"/>
              <a:t>LEDs will only conduct when “forward-biased”</a:t>
            </a:r>
          </a:p>
        </p:txBody>
      </p:sp>
    </p:spTree>
    <p:extLst>
      <p:ext uri="{BB962C8B-B14F-4D97-AF65-F5344CB8AC3E}">
        <p14:creationId xmlns:p14="http://schemas.microsoft.com/office/powerpoint/2010/main" val="2264494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4577</TotalTime>
  <Words>1274</Words>
  <Application>Microsoft Office PowerPoint</Application>
  <PresentationFormat>Widescreen</PresentationFormat>
  <Paragraphs>166</Paragraphs>
  <Slides>19</Slides>
  <Notes>0</Notes>
  <HiddenSlides>1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Office Theme</vt:lpstr>
      <vt:lpstr>Introduction to Arduino and Arduino Programming</vt:lpstr>
      <vt:lpstr>Objectives</vt:lpstr>
      <vt:lpstr>Outline</vt:lpstr>
      <vt:lpstr>What is an Arduino?</vt:lpstr>
      <vt:lpstr>Primary Components of the Arduino UNO</vt:lpstr>
      <vt:lpstr>Breadboards, Resistors, LEDs, and Pin Connector Wires</vt:lpstr>
      <vt:lpstr>Breadboards</vt:lpstr>
      <vt:lpstr>Resistors</vt:lpstr>
      <vt:lpstr>Light-Emitting Diodes (LEDs)</vt:lpstr>
      <vt:lpstr>Connecting the Arduino UNO to the Breadboard with “Pin Connector” Wires</vt:lpstr>
      <vt:lpstr>Breadboarded LED/Resistor Circuit Controlled by the Arduino UNO</vt:lpstr>
      <vt:lpstr>Why Do We Need a Resistor in this Circuit?</vt:lpstr>
      <vt:lpstr>The Arduino Integrated Development Environment (IDE)</vt:lpstr>
      <vt:lpstr>Common Arduino Programming Functions</vt:lpstr>
      <vt:lpstr>A Simple Arduino Sketch to Make the LED Blink</vt:lpstr>
      <vt:lpstr>Summary</vt:lpstr>
      <vt:lpstr>Adding “Comments” to Document Your Sketch</vt:lpstr>
      <vt:lpstr>Uploading Your Sketch to the Arduino UNO</vt:lpstr>
      <vt:lpstr>Looking Ahead  Activity Circuit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Arduino and Arduino Programming</dc:title>
  <dc:creator>Donald M. Johnson</dc:creator>
  <cp:lastModifiedBy>Donald M. Johnson</cp:lastModifiedBy>
  <cp:revision>62</cp:revision>
  <dcterms:created xsi:type="dcterms:W3CDTF">2021-07-01T16:09:20Z</dcterms:created>
  <dcterms:modified xsi:type="dcterms:W3CDTF">2022-07-06T17:34:28Z</dcterms:modified>
</cp:coreProperties>
</file>